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ms-office.legacyDiagramTex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79" r:id="rId9"/>
    <p:sldId id="264" r:id="rId10"/>
    <p:sldId id="280" r:id="rId11"/>
    <p:sldId id="281" r:id="rId12"/>
    <p:sldId id="265" r:id="rId13"/>
    <p:sldId id="266" r:id="rId14"/>
    <p:sldId id="282" r:id="rId15"/>
    <p:sldId id="283" r:id="rId16"/>
    <p:sldId id="284" r:id="rId17"/>
    <p:sldId id="285" r:id="rId18"/>
    <p:sldId id="271" r:id="rId19"/>
    <p:sldId id="286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A50021"/>
    <a:srgbClr val="006600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06/relationships/legacyDocTextInfo" Target="legacyDocTextInfo.bin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8.bin"/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Relationship Id="rId9" Type="http://schemas.microsoft.com/office/2006/relationships/legacyDiagramText" Target="legacyDiagramText9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E80C6-1190-46E2-BD17-65BDCC986709}" type="datetimeFigureOut">
              <a:rPr lang="en-US"/>
              <a:pPr>
                <a:defRPr/>
              </a:pPr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641ED-20A4-4EB4-ACDE-10F22EDC53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990D3-7F45-4307-B22F-EF5D5D531215}" type="datetimeFigureOut">
              <a:rPr lang="en-US"/>
              <a:pPr>
                <a:defRPr/>
              </a:pPr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04EB5-088F-4194-B95C-5D29A2EEEE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0587E-BCD1-4696-AD83-009B7C8468AF}" type="datetimeFigureOut">
              <a:rPr lang="en-US"/>
              <a:pPr>
                <a:defRPr/>
              </a:pPr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E12CF-92A2-4743-996B-E92FCAE21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530725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23D56-C866-4A9A-9030-17075F69DED5}" type="datetimeFigureOut">
              <a:rPr lang="ru-RU"/>
              <a:pPr>
                <a:defRPr/>
              </a:pPr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2C32C-E9A3-4BEB-AFF6-EEC52CD726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B8F1F-0724-466E-842B-E3CEB36025ED}" type="datetimeFigureOut">
              <a:rPr lang="en-US"/>
              <a:pPr>
                <a:defRPr/>
              </a:pPr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D3493-9AE0-4E31-B06E-67F9CBA0B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357AE-33A6-4615-ABAB-1AC51DEF1856}" type="datetimeFigureOut">
              <a:rPr lang="en-US"/>
              <a:pPr>
                <a:defRPr/>
              </a:pPr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6FA73-48CC-45BA-A8C0-DCEDBC3264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C52EF-09BE-49E7-AF35-08391906BC4A}" type="datetimeFigureOut">
              <a:rPr lang="en-US"/>
              <a:pPr>
                <a:defRPr/>
              </a:pPr>
              <a:t>10/1/2014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EA238-3A89-4F31-8166-BFF4CE00D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28472-0B36-4705-8070-38DACD1A1C6C}" type="datetimeFigureOut">
              <a:rPr lang="en-US"/>
              <a:pPr>
                <a:defRPr/>
              </a:pPr>
              <a:t>10/1/2014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E0567-F24E-414D-92B2-97CA1C99B4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A420B-B305-4C73-94C4-0852C5C0C932}" type="datetimeFigureOut">
              <a:rPr lang="en-US"/>
              <a:pPr>
                <a:defRPr/>
              </a:pPr>
              <a:t>10/1/2014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89914-FD79-4B33-8A46-CF4EC92945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5A773-DE7D-4602-867C-367B7025753B}" type="datetimeFigureOut">
              <a:rPr lang="en-US"/>
              <a:pPr>
                <a:defRPr/>
              </a:pPr>
              <a:t>10/1/2014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8067D-55B6-416F-88FB-39D0B7B64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B8132-7047-4C9C-90A5-9DB83A3E0206}" type="datetimeFigureOut">
              <a:rPr lang="en-US"/>
              <a:pPr>
                <a:defRPr/>
              </a:pPr>
              <a:t>10/1/2014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6CBE6-58E0-44D6-8F1F-4B2415B2D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64AB2-3D43-42D6-A213-07D4A893B9E8}" type="datetimeFigureOut">
              <a:rPr lang="en-US"/>
              <a:pPr>
                <a:defRPr/>
              </a:pPr>
              <a:t>10/1/2014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A9300-CD6A-40E4-A89A-FAD3A4787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464C4A0-202F-4313-9453-D90D5DABB6F8}" type="datetimeFigureOut">
              <a:rPr lang="en-US"/>
              <a:pPr>
                <a:defRPr/>
              </a:pPr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D35C322-6DBA-4E6E-8059-0491AAA24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676400"/>
          </a:xfrm>
        </p:spPr>
        <p:txBody>
          <a:bodyPr/>
          <a:lstStyle/>
          <a:p>
            <a:pPr eaLnBrk="1" hangingPunct="1"/>
            <a:r>
              <a:rPr lang="ru-RU" smtClean="0"/>
              <a:t>Переход школы на ФГОС</a:t>
            </a:r>
          </a:p>
        </p:txBody>
      </p:sp>
      <p:pic>
        <p:nvPicPr>
          <p:cNvPr id="14339" name="Picture 2" descr="C:\Users\Оля\Desktop\фго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124200"/>
            <a:ext cx="42164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 descr="C:\Users\Оля\Desktop\medium_shkolno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2057400"/>
            <a:ext cx="35052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0" y="2438400"/>
            <a:ext cx="6400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Быкова О.В., учитель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английского языка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высшей квалификационной категории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СОШ №9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800" b="1" i="1" dirty="0">
                <a:solidFill>
                  <a:srgbClr val="A50021"/>
                </a:solidFill>
              </a:rPr>
              <a:t>Семинары, практикумы, стажировки</a:t>
            </a:r>
            <a:r>
              <a:rPr lang="ru-RU" sz="3800" dirty="0">
                <a:solidFill>
                  <a:srgbClr val="A50021"/>
                </a:solidFill>
              </a:rPr>
              <a:t> </a:t>
            </a:r>
          </a:p>
        </p:txBody>
      </p:sp>
      <p:graphicFrame>
        <p:nvGraphicFramePr>
          <p:cNvPr id="107662" name="Group 142"/>
          <p:cNvGraphicFramePr>
            <a:graphicFrameLocks noGrp="1"/>
          </p:cNvGraphicFramePr>
          <p:nvPr>
            <p:ph type="tbl" idx="1"/>
          </p:nvPr>
        </p:nvGraphicFramePr>
        <p:xfrm>
          <a:off x="684213" y="1628775"/>
          <a:ext cx="8142287" cy="4807588"/>
        </p:xfrm>
        <a:graphic>
          <a:graphicData uri="http://schemas.openxmlformats.org/drawingml/2006/table">
            <a:tbl>
              <a:tblPr/>
              <a:tblGrid>
                <a:gridCol w="2763837"/>
                <a:gridCol w="1344613"/>
                <a:gridCol w="1344612"/>
                <a:gridCol w="1344613"/>
                <a:gridCol w="1344612"/>
              </a:tblGrid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Уровень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2010/11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2011/12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2012/13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2013/14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Районный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Городской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Республиканский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Всероссийский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Международный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Стажировки ИРО РТ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ИТОГО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</a:rPr>
              <a:t>Учителя – победители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</a:rPr>
              <a:t>Приоритетного национального проекта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 «Образование»</a:t>
            </a:r>
          </a:p>
        </p:txBody>
      </p:sp>
      <p:graphicFrame>
        <p:nvGraphicFramePr>
          <p:cNvPr id="128088" name="Group 88"/>
          <p:cNvGraphicFramePr>
            <a:graphicFrameLocks noGrp="1"/>
          </p:cNvGraphicFramePr>
          <p:nvPr>
            <p:ph type="tbl" idx="1"/>
          </p:nvPr>
        </p:nvGraphicFramePr>
        <p:xfrm>
          <a:off x="914400" y="1600200"/>
          <a:ext cx="7772400" cy="4874895"/>
        </p:xfrm>
        <a:graphic>
          <a:graphicData uri="http://schemas.openxmlformats.org/drawingml/2006/table">
            <a:tbl>
              <a:tblPr/>
              <a:tblGrid>
                <a:gridCol w="2590800"/>
                <a:gridCol w="2590800"/>
                <a:gridCol w="2590800"/>
              </a:tblGrid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учителя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Карагузина Н.В.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Лисичкина Т.А.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учителя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Хайруллина Э.В.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Зеличенок А.Б.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учителя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Грибок С.В.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Цыбина Т.П.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учитель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Смирнова С.А.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учитель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Карагузина Н.В.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учитель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Чванова Л.П.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учителя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Хайруллина Э.В.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Акашина Н.М.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учителя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Галиуллина Н.И.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Акашина Н.М.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A50021"/>
                </a:solidFill>
              </a:rPr>
              <a:t>Учебно методическое обеспечение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5410200" cy="5486400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Широкий, постоянный и устойчивый доступ для всех участников образовательного процесса к любой информации, связанной с реализацией ООП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Доступ к печатным и электронным образовательным ресурсам, в том числе федеральным и региональным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Обеспеченность учебниками и (или) учебниками с электронными приложениями, являющимися их  составной  частью, учебно-методической литературой и материалами по всем учебным предметам основной образовательной программы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Укомплектованность библиотеки печатными образовательными ресурсами и ЭОР по всем учебным предметам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25603" name="Picture 2" descr="C:\Users\Оля\Desktop\537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4324350"/>
            <a:ext cx="30226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0000FF"/>
                </a:solidFill>
              </a:rPr>
              <a:t>Материально техническое обеспечение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990600"/>
            <a:ext cx="5638800" cy="51054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Соответствие действующим санитарным и противопожарным нормам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Наличие зон для организации урочной и внеурочной деятельности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Наличие специально организованной образовательной среды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Соответствие требованиям к минимальной оснащённости учебного процесса и оборудованию учебных кабинетов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Материально-техническое оснащение внеурочной деятельности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26627" name="Picture 2" descr="C:\Users\Оля\Desktop\image_13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75" y="2667000"/>
            <a:ext cx="233362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0"/>
            <a:ext cx="8229600" cy="917575"/>
          </a:xfrm>
        </p:spPr>
        <p:txBody>
          <a:bodyPr rtlCol="0">
            <a:norm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ru-RU" sz="36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00FF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Материально – техническая база</a:t>
            </a:r>
            <a:r>
              <a:rPr lang="ru-RU" sz="40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00FF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</p:txBody>
      </p:sp>
      <p:graphicFrame>
        <p:nvGraphicFramePr>
          <p:cNvPr id="57444" name="Group 100"/>
          <p:cNvGraphicFramePr>
            <a:graphicFrameLocks noGrp="1"/>
          </p:cNvGraphicFramePr>
          <p:nvPr/>
        </p:nvGraphicFramePr>
        <p:xfrm>
          <a:off x="323850" y="836613"/>
          <a:ext cx="8640763" cy="5481637"/>
        </p:xfrm>
        <a:graphic>
          <a:graphicData uri="http://schemas.openxmlformats.org/drawingml/2006/table">
            <a:tbl>
              <a:tblPr/>
              <a:tblGrid>
                <a:gridCol w="2446338"/>
                <a:gridCol w="889000"/>
                <a:gridCol w="890587"/>
                <a:gridCol w="889000"/>
                <a:gridCol w="889000"/>
                <a:gridCol w="908050"/>
                <a:gridCol w="873125"/>
                <a:gridCol w="855663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2006/07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2007/08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2008/09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2009/10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2009/10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2010/11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2012/13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Количество компьютеров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53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90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104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107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113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113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239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96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Процент компьютеров в сети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90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77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99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99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99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100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100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Процент устаревших компьютеров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33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1,9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1,5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1,5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Количество интерактивных досок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11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19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30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Количество проекторов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11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33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36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36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42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48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Кабинетов, оснащенных интерактивной техникой/% от общего числа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10/23%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23/52%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33/75%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36/82%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36/82%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39/89%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46/99%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Учеников на 1 компьютер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14,3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8,4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7,4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7,2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7,2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7,2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00FF"/>
                </a:solidFill>
              </a:rPr>
              <a:t>Укрепление МТБ  школы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96975"/>
            <a:ext cx="5867400" cy="5127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/>
              <a:t> </a:t>
            </a:r>
            <a:r>
              <a:rPr lang="ru-RU" sz="2000" b="1" smtClean="0"/>
              <a:t>Мобильный компьютерный класс 15+1</a:t>
            </a:r>
          </a:p>
          <a:p>
            <a:pPr eaLnBrk="1" hangingPunct="1">
              <a:lnSpc>
                <a:spcPct val="90000"/>
              </a:lnSpc>
            </a:pPr>
            <a:endParaRPr lang="ru-RU" sz="2000" b="1" smtClean="0"/>
          </a:p>
          <a:p>
            <a:pPr eaLnBrk="1" hangingPunct="1">
              <a:lnSpc>
                <a:spcPct val="90000"/>
              </a:lnSpc>
            </a:pPr>
            <a:r>
              <a:rPr lang="ru-RU" sz="2000" b="1" smtClean="0"/>
              <a:t>Мобильный компьютерный класс 30</a:t>
            </a:r>
          </a:p>
          <a:p>
            <a:pPr eaLnBrk="1" hangingPunct="1">
              <a:lnSpc>
                <a:spcPct val="90000"/>
              </a:lnSpc>
            </a:pPr>
            <a:endParaRPr lang="ru-RU" sz="2000" b="1" smtClean="0"/>
          </a:p>
          <a:p>
            <a:pPr eaLnBrk="1" hangingPunct="1">
              <a:lnSpc>
                <a:spcPct val="90000"/>
              </a:lnSpc>
            </a:pPr>
            <a:r>
              <a:rPr lang="ru-RU" sz="2000" b="1" smtClean="0"/>
              <a:t>Мобильный лингафонный кабинет (14+1) с использованием видеоконференцсвязи и системы опроса </a:t>
            </a:r>
          </a:p>
          <a:p>
            <a:pPr eaLnBrk="1" hangingPunct="1">
              <a:lnSpc>
                <a:spcPct val="90000"/>
              </a:lnSpc>
            </a:pPr>
            <a:endParaRPr lang="ru-RU" sz="2000" b="1" smtClean="0"/>
          </a:p>
          <a:p>
            <a:pPr eaLnBrk="1" hangingPunct="1">
              <a:lnSpc>
                <a:spcPct val="90000"/>
              </a:lnSpc>
            </a:pPr>
            <a:r>
              <a:rPr lang="ru-RU" sz="2000" b="1" smtClean="0"/>
              <a:t>Интерактивный стол </a:t>
            </a:r>
            <a:r>
              <a:rPr lang="en-US" sz="2000" b="1" smtClean="0"/>
              <a:t>SMART</a:t>
            </a:r>
            <a:r>
              <a:rPr lang="ru-RU" sz="2000" b="1" smtClean="0"/>
              <a:t> 230</a:t>
            </a:r>
            <a:r>
              <a:rPr lang="en-US" sz="2000" b="1" smtClean="0"/>
              <a:t>i</a:t>
            </a:r>
            <a:endParaRPr lang="ru-RU" sz="2000" b="1" smtClean="0"/>
          </a:p>
          <a:p>
            <a:pPr eaLnBrk="1" hangingPunct="1">
              <a:lnSpc>
                <a:spcPct val="90000"/>
              </a:lnSpc>
            </a:pPr>
            <a:endParaRPr lang="en-US" sz="2000" b="1" smtClean="0"/>
          </a:p>
          <a:p>
            <a:pPr eaLnBrk="1" hangingPunct="1">
              <a:lnSpc>
                <a:spcPct val="90000"/>
              </a:lnSpc>
            </a:pPr>
            <a:r>
              <a:rPr lang="ru-RU" sz="2000" b="1" smtClean="0"/>
              <a:t>Документ-камеры 5</a:t>
            </a:r>
          </a:p>
          <a:p>
            <a:pPr eaLnBrk="1" hangingPunct="1">
              <a:lnSpc>
                <a:spcPct val="90000"/>
              </a:lnSpc>
            </a:pPr>
            <a:endParaRPr lang="ru-RU" sz="2000" b="1" smtClean="0"/>
          </a:p>
          <a:p>
            <a:pPr eaLnBrk="1" hangingPunct="1">
              <a:lnSpc>
                <a:spcPct val="90000"/>
              </a:lnSpc>
            </a:pPr>
            <a:r>
              <a:rPr lang="ru-RU" sz="2000" b="1" smtClean="0"/>
              <a:t>Конструктор «ПервоРобот </a:t>
            </a:r>
            <a:r>
              <a:rPr lang="en-US" sz="2000" b="1" smtClean="0"/>
              <a:t>NXT</a:t>
            </a:r>
            <a:r>
              <a:rPr lang="ru-RU" sz="2000" b="1" smtClean="0"/>
              <a:t>»</a:t>
            </a:r>
          </a:p>
          <a:p>
            <a:pPr eaLnBrk="1" hangingPunct="1">
              <a:lnSpc>
                <a:spcPct val="90000"/>
              </a:lnSpc>
            </a:pPr>
            <a:endParaRPr lang="ru-RU" sz="2000" b="1" smtClean="0"/>
          </a:p>
          <a:p>
            <a:pPr eaLnBrk="1" hangingPunct="1">
              <a:lnSpc>
                <a:spcPct val="90000"/>
              </a:lnSpc>
            </a:pPr>
            <a:r>
              <a:rPr lang="en-US" sz="2000" b="1" smtClean="0"/>
              <a:t>Apple iPad 216</a:t>
            </a:r>
            <a:endParaRPr lang="ru-RU" sz="2000" b="1" smtClean="0"/>
          </a:p>
          <a:p>
            <a:pPr eaLnBrk="1" hangingPunct="1">
              <a:lnSpc>
                <a:spcPct val="90000"/>
              </a:lnSpc>
            </a:pPr>
            <a:endParaRPr lang="ru-RU" sz="2000" b="1" smtClean="0"/>
          </a:p>
        </p:txBody>
      </p:sp>
      <p:pic>
        <p:nvPicPr>
          <p:cNvPr id="28675" name="Picture 2" descr="C:\Users\Оля\Desktop\9797.1.big-700x5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066800"/>
            <a:ext cx="2895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3" descr="C:\Users\Оля\Desktop\2922012222753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35814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4" descr="C:\Users\Оля\Desktop\0f627100b2ed5b341bc635ec4a6c7d7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4800600"/>
            <a:ext cx="13462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00FF"/>
                </a:solidFill>
              </a:rPr>
              <a:t>Система развивающего обучения</a:t>
            </a:r>
            <a:br>
              <a:rPr lang="ru-RU" dirty="0" smtClean="0">
                <a:solidFill>
                  <a:srgbClr val="0000FF"/>
                </a:solidFill>
              </a:rPr>
            </a:br>
            <a:r>
              <a:rPr lang="ru-RU" dirty="0" smtClean="0">
                <a:solidFill>
                  <a:srgbClr val="0000FF"/>
                </a:solidFill>
              </a:rPr>
              <a:t>Эльконина-Давыдова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29698" name="Picture 2" descr="C:\Users\Оля\Desktop\1339508432_bezymyanny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447800"/>
            <a:ext cx="4953000" cy="3581400"/>
          </a:xfrm>
        </p:spPr>
      </p:pic>
      <p:pic>
        <p:nvPicPr>
          <p:cNvPr id="29699" name="Picture 3" descr="C:\Users\Оля\Desktop\0005-005-Sistema-D.B.-Elkonina-V.V.-Davydov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962400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Diagram 2"/>
          <p:cNvGraphicFramePr>
            <a:graphicFrameLocks/>
          </p:cNvGraphicFramePr>
          <p:nvPr>
            <p:ph type="dgm" idx="4294967295"/>
          </p:nvPr>
        </p:nvGraphicFramePr>
        <p:xfrm>
          <a:off x="684213" y="476250"/>
          <a:ext cx="7920037" cy="6119813"/>
        </p:xfrm>
        <a:graphic>
          <a:graphicData uri="http://schemas.openxmlformats.org/drawingml/2006/compatibility">
            <com:legacyDrawing xmlns:com="http://schemas.openxmlformats.org/drawingml/2006/compatibility" spid="_x0000_s22530"/>
          </a:graphicData>
        </a:graphic>
      </p:graphicFrame>
      <p:sp>
        <p:nvSpPr>
          <p:cNvPr id="22549" name="Text Box 21"/>
          <p:cNvSpPr txBox="1">
            <a:spLocks noChangeArrowheads="1"/>
          </p:cNvSpPr>
          <p:nvPr/>
        </p:nvSpPr>
        <p:spPr bwMode="auto">
          <a:xfrm>
            <a:off x="228600" y="260350"/>
            <a:ext cx="3429000" cy="5492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0000"/>
                </a:solidFill>
                <a:latin typeface="Verdana" pitchFamily="34" charset="0"/>
              </a:rPr>
              <a:t>Проектно-исследовательская</a:t>
            </a:r>
          </a:p>
        </p:txBody>
      </p:sp>
      <p:sp>
        <p:nvSpPr>
          <p:cNvPr id="22550" name="Text Box 22"/>
          <p:cNvSpPr txBox="1">
            <a:spLocks noChangeArrowheads="1"/>
          </p:cNvSpPr>
          <p:nvPr/>
        </p:nvSpPr>
        <p:spPr bwMode="auto">
          <a:xfrm>
            <a:off x="5715000" y="333375"/>
            <a:ext cx="2601913" cy="2762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0000"/>
                </a:solidFill>
                <a:latin typeface="Verdana" pitchFamily="34" charset="0"/>
              </a:rPr>
              <a:t>деятельность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Мобильный лингафонный кабинет</a:t>
            </a:r>
            <a:endParaRPr lang="ru-RU" dirty="0"/>
          </a:p>
        </p:txBody>
      </p:sp>
      <p:pic>
        <p:nvPicPr>
          <p:cNvPr id="34818" name="Picture 2" descr="C:\Users\Оля\Desktop\фото школы\20140421_1046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143000"/>
            <a:ext cx="4267200" cy="3429000"/>
          </a:xfrm>
        </p:spPr>
      </p:pic>
      <p:pic>
        <p:nvPicPr>
          <p:cNvPr id="34819" name="Picture 4" descr="C:\Users\Оля\Desktop\фото школы\20140421_1044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24400" y="2819400"/>
            <a:ext cx="4038600" cy="3216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C:\Documents and Settings\admin\Рабочий стол\учи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571500"/>
            <a:ext cx="621506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5843" name="Рисунок 3"/>
          <p:cNvSpPr>
            <a:spLocks noGrp="1" noTextEdit="1"/>
          </p:cNvSpPr>
          <p:nvPr>
            <p:ph type="pic" idx="1"/>
          </p:nvPr>
        </p:nvSpPr>
        <p:spPr>
          <a:xfrm>
            <a:off x="1643063" y="285750"/>
            <a:ext cx="6286500" cy="4357688"/>
          </a:xfrm>
        </p:spPr>
      </p:sp>
      <p:sp>
        <p:nvSpPr>
          <p:cNvPr id="35844" name="Текст 4"/>
          <p:cNvSpPr>
            <a:spLocks noGrp="1"/>
          </p:cNvSpPr>
          <p:nvPr>
            <p:ph type="body" sz="half" idx="2"/>
          </p:nvPr>
        </p:nvSpPr>
        <p:spPr>
          <a:xfrm>
            <a:off x="1357313" y="4857750"/>
            <a:ext cx="7072312" cy="1314450"/>
          </a:xfrm>
        </p:spPr>
        <p:txBody>
          <a:bodyPr/>
          <a:lstStyle/>
          <a:p>
            <a:pPr eaLnBrk="1" hangingPunct="1"/>
            <a:r>
              <a:rPr lang="ru-RU" sz="4800" smtClean="0"/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9223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Универсальные учебные действия</a:t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8050"/>
            <a:ext cx="4686300" cy="54737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это совокупность действий обучающегося, обеспечивающих его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/>
              <a:t>культурную идентичность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/>
              <a:t> социальную компетентность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/>
              <a:t> толерантность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/>
              <a:t>способность к самостоятельному усвоению новых знаний умений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/>
              <a:t>включая организацию этого процесса.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pic>
        <p:nvPicPr>
          <p:cNvPr id="15363" name="Picture 4" descr="C:\Documents and Settings\admin\Рабочий стол\4020712_larg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03800" y="2492375"/>
            <a:ext cx="3598863" cy="3168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i="1" dirty="0" smtClean="0">
                <a:solidFill>
                  <a:srgbClr val="0000FF"/>
                </a:solidFill>
              </a:rPr>
              <a:t>Система требований к образовательным результатам</a:t>
            </a:r>
            <a:endParaRPr lang="ru-RU" sz="3600" i="1" dirty="0">
              <a:solidFill>
                <a:srgbClr val="0000FF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28600" y="1295400"/>
            <a:ext cx="7391400" cy="5257800"/>
          </a:xfrm>
        </p:spPr>
        <p:txBody>
          <a:bodyPr rtlCol="0">
            <a:normAutofit fontScale="85000" lnSpcReduction="20000"/>
          </a:bodyPr>
          <a:lstStyle/>
          <a:p>
            <a:pPr marL="468313" indent="-468313" defTabSz="449263" eaLnBrk="1" fontAlgn="auto" hangingPunct="1">
              <a:lnSpc>
                <a:spcPct val="80000"/>
              </a:lnSpc>
              <a:spcBef>
                <a:spcPts val="475"/>
              </a:spcBef>
              <a:spcAft>
                <a:spcPts val="0"/>
              </a:spcAft>
              <a:buClr>
                <a:srgbClr val="CC9900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b="1" i="1" dirty="0" smtClean="0">
                <a:solidFill>
                  <a:srgbClr val="0000FF"/>
                </a:solidFill>
              </a:rPr>
              <a:t>Предметные результаты</a:t>
            </a:r>
            <a:r>
              <a:rPr lang="en-GB" b="1" dirty="0" smtClean="0">
                <a:solidFill>
                  <a:srgbClr val="0000FF"/>
                </a:solidFill>
              </a:rPr>
              <a:t> </a:t>
            </a:r>
            <a:r>
              <a:rPr lang="en-GB" dirty="0" smtClean="0"/>
              <a:t>образовательной деятельности выражаются в усвоении обучаемыми конкретных элементов социального опыта, изучаемого в рамках отдельного учебного предмета</a:t>
            </a:r>
            <a:r>
              <a:rPr lang="ru-RU" dirty="0" smtClean="0"/>
              <a:t>.</a:t>
            </a:r>
            <a:endParaRPr lang="en-GB" dirty="0" smtClean="0"/>
          </a:p>
          <a:p>
            <a:pPr marL="468313" indent="-468313" defTabSz="449263" eaLnBrk="1" fontAlgn="auto" hangingPunct="1">
              <a:lnSpc>
                <a:spcPct val="80000"/>
              </a:lnSpc>
              <a:spcBef>
                <a:spcPts val="475"/>
              </a:spcBef>
              <a:spcAft>
                <a:spcPts val="0"/>
              </a:spcAft>
              <a:buClr>
                <a:srgbClr val="CC9900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b="1" dirty="0" smtClean="0">
                <a:solidFill>
                  <a:srgbClr val="0000FF"/>
                </a:solidFill>
              </a:rPr>
              <a:t>Под</a:t>
            </a:r>
            <a:r>
              <a:rPr lang="en-GB" b="1" dirty="0" smtClean="0">
                <a:solidFill>
                  <a:srgbClr val="0000FF"/>
                </a:solidFill>
              </a:rPr>
              <a:t> </a:t>
            </a:r>
            <a:r>
              <a:rPr lang="ru-RU" b="1" i="1" dirty="0" smtClean="0">
                <a:solidFill>
                  <a:srgbClr val="0000FF"/>
                </a:solidFill>
              </a:rPr>
              <a:t>м</a:t>
            </a:r>
            <a:r>
              <a:rPr lang="en-GB" b="1" i="1" dirty="0" smtClean="0">
                <a:solidFill>
                  <a:srgbClr val="0000FF"/>
                </a:solidFill>
              </a:rPr>
              <a:t>етапредметны</a:t>
            </a:r>
            <a:r>
              <a:rPr lang="ru-RU" b="1" i="1" dirty="0" smtClean="0">
                <a:solidFill>
                  <a:srgbClr val="0000FF"/>
                </a:solidFill>
              </a:rPr>
              <a:t>ми </a:t>
            </a:r>
            <a:r>
              <a:rPr lang="en-GB" b="1" i="1" dirty="0" smtClean="0">
                <a:solidFill>
                  <a:srgbClr val="0000FF"/>
                </a:solidFill>
              </a:rPr>
              <a:t>результат</a:t>
            </a:r>
            <a:r>
              <a:rPr lang="ru-RU" b="1" i="1" dirty="0" smtClean="0">
                <a:solidFill>
                  <a:srgbClr val="0000FF"/>
                </a:solidFill>
              </a:rPr>
              <a:t>ами </a:t>
            </a:r>
            <a:r>
              <a:rPr lang="en-GB" dirty="0" smtClean="0"/>
              <a:t>понимаются освоенные обучающимися на базе одного, нескольких или всех учебных предметов способы деятельности, применимые как в рамках образовательного процесса, так и при решении проблем в реальных жизненных ситуациях</a:t>
            </a:r>
            <a:r>
              <a:rPr lang="ru-RU" dirty="0" smtClean="0"/>
              <a:t>.</a:t>
            </a:r>
            <a:endParaRPr lang="en-GB" dirty="0" smtClean="0"/>
          </a:p>
          <a:p>
            <a:pPr marL="468313" indent="-468313" defTabSz="449263" eaLnBrk="1" fontAlgn="auto" hangingPunct="1">
              <a:lnSpc>
                <a:spcPct val="80000"/>
              </a:lnSpc>
              <a:spcBef>
                <a:spcPts val="475"/>
              </a:spcBef>
              <a:spcAft>
                <a:spcPts val="0"/>
              </a:spcAft>
              <a:buClr>
                <a:srgbClr val="CC9900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b="1" dirty="0" smtClean="0">
                <a:solidFill>
                  <a:srgbClr val="0000FF"/>
                </a:solidFill>
              </a:rPr>
              <a:t>Под </a:t>
            </a:r>
            <a:r>
              <a:rPr lang="en-GB" b="1" i="1" dirty="0" smtClean="0">
                <a:solidFill>
                  <a:srgbClr val="0000FF"/>
                </a:solidFill>
              </a:rPr>
              <a:t>личностными результатами</a:t>
            </a:r>
            <a:r>
              <a:rPr lang="en-GB" b="1" dirty="0" smtClean="0">
                <a:solidFill>
                  <a:srgbClr val="0000FF"/>
                </a:solidFill>
              </a:rPr>
              <a:t> </a:t>
            </a:r>
            <a:r>
              <a:rPr lang="en-GB" dirty="0" smtClean="0"/>
              <a:t>понимается сформировавшаяся в образовательном процессе система ценностных отношений обучающихся – к себе, другим участникам образовательного процесса, самому образовательному процессу и его результатам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6387" name="Picture 2" descr="C:\Users\Оля\Desktop\ууд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4191000"/>
            <a:ext cx="17240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Системно-деятельностный подход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143000"/>
            <a:ext cx="6781800" cy="4983163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00FF"/>
                </a:solidFill>
              </a:rPr>
              <a:t>формирование готовности к саморазвитию и непрерывному образованию;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6600"/>
                </a:solidFill>
              </a:rPr>
              <a:t>проектирование и конструирование социальной среды развития обучающихся в системе образования;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00FF"/>
                </a:solidFill>
              </a:rPr>
              <a:t>активную учебно-познавательную деятельность обучающихся;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6600"/>
                </a:solidFill>
              </a:rPr>
              <a:t>построение образовательного процесса с учётом индивидуальных возрастных, психологических и физиологических особенностей обучающихся.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7411" name="Picture 2" descr="C:\Users\Оля\Desktop\учени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3657600"/>
            <a:ext cx="20764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FF0000"/>
                </a:solidFill>
              </a:rPr>
              <a:t>Критерии готовности школы к переходу на ФГОС</a:t>
            </a: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304800" y="1295400"/>
            <a:ext cx="8458200" cy="4876800"/>
          </a:xfrm>
        </p:spPr>
        <p:txBody>
          <a:bodyPr/>
          <a:lstStyle/>
          <a:p>
            <a:pPr eaLnBrk="1" hangingPunct="1"/>
            <a:r>
              <a:rPr lang="ru-RU" sz="1400" i="1" smtClean="0"/>
              <a:t>разработана и утверждена основная образовательная программа начального общего образования образовательного учреждения;</a:t>
            </a:r>
          </a:p>
          <a:p>
            <a:pPr eaLnBrk="1" hangingPunct="1"/>
            <a:r>
              <a:rPr lang="ru-RU" sz="1400" i="1" smtClean="0"/>
              <a:t>нормативная база образовательного учреждения приведена в соответствие с требованиями ФГОС (цели образовательного процесса, режим занятий, финансирование, материально-техническое  обеспечение  и т. п.);</a:t>
            </a:r>
          </a:p>
          <a:p>
            <a:pPr eaLnBrk="1" hangingPunct="1"/>
            <a:r>
              <a:rPr lang="ru-RU" sz="1400" i="1" smtClean="0"/>
              <a:t>приведены в соответствие с требованиями ФГОС  и новыми тарифно-квалификационными характеристиками должностные инструкции работников образовательного учреждения;</a:t>
            </a:r>
          </a:p>
          <a:p>
            <a:pPr eaLnBrk="1" hangingPunct="1"/>
            <a:r>
              <a:rPr lang="ru-RU" sz="1400" i="1" smtClean="0"/>
              <a:t>определен список учебников и учебных пособий, используемых в образовательном процессе в соответствии с ФГОС начального общего образования;</a:t>
            </a:r>
          </a:p>
          <a:p>
            <a:pPr eaLnBrk="1" hangingPunct="1"/>
            <a:r>
              <a:rPr lang="ru-RU" sz="1400" i="1" smtClean="0"/>
              <a:t>разработаны локальные акты, регламентирующих установление заработной платы работников образовательного учреждения, в том числе стимулирующих  надбавок и доплат, порядка и размеров премирования в соответствии с НСОТ; заключены дополнительные соглашения к трудовому договору с педагогическими работниками;</a:t>
            </a:r>
          </a:p>
          <a:p>
            <a:pPr eaLnBrk="1" hangingPunct="1"/>
            <a:r>
              <a:rPr lang="ru-RU" sz="1400" i="1" smtClean="0"/>
              <a:t>определена оптимальная для реализации модель организации образовательного процесса, обеспечивающая организацию внеурочной деятельности обучающихся </a:t>
            </a:r>
          </a:p>
          <a:p>
            <a:pPr eaLnBrk="1" hangingPunct="1"/>
            <a:r>
              <a:rPr lang="ru-RU" sz="1400" i="1" smtClean="0"/>
              <a:t>разработан план методической работы, обеспечивающей сопровождение введения ФГОС;</a:t>
            </a:r>
          </a:p>
          <a:p>
            <a:pPr eaLnBrk="1" hangingPunct="1"/>
            <a:r>
              <a:rPr lang="ru-RU" sz="1400" i="1" smtClean="0"/>
              <a:t>осуществлено повышение квалификации всех учителей начальных классов</a:t>
            </a:r>
          </a:p>
          <a:p>
            <a:pPr eaLnBrk="1" hangingPunct="1"/>
            <a:r>
              <a:rPr lang="ru-RU" sz="1400" i="1" smtClean="0"/>
              <a:t>обеспечены кадровые, финансовые, материально-технические и иные условия реализации основной образовательной программы начального общего образования в соответствии с требованиями  ФГОС. </a:t>
            </a:r>
          </a:p>
          <a:p>
            <a:pPr eaLnBrk="1" hangingPunct="1"/>
            <a:endParaRPr lang="ru-RU" sz="1400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 </a:t>
            </a:r>
            <a:r>
              <a:rPr lang="ru-RU" sz="4000" dirty="0" smtClean="0">
                <a:solidFill>
                  <a:srgbClr val="FF0000"/>
                </a:solidFill>
              </a:rPr>
              <a:t>Нормативно-правовое обеспечение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3200400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Разработан и утверждён план-график введения ФГОС в школе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Сформирован и утверждён учебный план начальной школы на основе базисного учебного плана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Внесены изменения и дополнения в Устав школы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Внесены изменения в  локальные акты, регламентирующие установление заработной платы, стимулирующих надбавок и доплат.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Заключены дополнительных соглашения к трудовому договору с педагогическими работниками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Внесены изменения в штатное расписание школы (должности психолога, педагогов дополнительного образования)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9459" name="Picture 2" descr="C:\Users\Оля\Desktop\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4000500"/>
            <a:ext cx="64770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A50021"/>
                </a:solidFill>
              </a:rPr>
              <a:t>Организационное обеспечение введения ФГОС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295400"/>
            <a:ext cx="5715000" cy="51816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Создана рабочая группа по разработке ООП (заместитель директора по УВР, заместитель директора по ВР, социальный педагог, учителя  начальных классов, учителя-предметники, психолог и др.)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Организовано консультирование учителей по вопросам введения ФГОС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Определена оптимальная модель организации внеурочной деятельности в рамках учебного плана (использование разнообразных форм организации деятельности обучающихся-экскурсии,секционные занятия, конференции,научные школьные общества,олимпиады,соревнования)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20483" name="Picture 3" descr="C:\Users\Оля\Desktop\230490_html_m4b156f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219200"/>
            <a:ext cx="2844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C:\Users\Оля\Desktop\2701201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3962400"/>
            <a:ext cx="28575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2"/>
          <p:cNvSpPr txBox="1">
            <a:spLocks noChangeArrowheads="1"/>
          </p:cNvSpPr>
          <p:nvPr/>
        </p:nvSpPr>
        <p:spPr bwMode="auto">
          <a:xfrm>
            <a:off x="3419475" y="1557338"/>
            <a:ext cx="4968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>
                <a:latin typeface="Times New Roman" pitchFamily="18" charset="0"/>
              </a:rPr>
              <a:t>	</a:t>
            </a:r>
            <a:r>
              <a:rPr lang="ru-RU" sz="2000" b="1">
                <a:latin typeface="Calibri" pitchFamily="34" charset="0"/>
              </a:rPr>
              <a:t>М</a:t>
            </a:r>
            <a:r>
              <a:rPr lang="ru-RU" sz="2000" b="1">
                <a:latin typeface="Calibri" pitchFamily="34" charset="0"/>
                <a:cs typeface="Times New Roman" pitchFamily="18" charset="0"/>
              </a:rPr>
              <a:t>атематическое  соревнование   – международный конкурс «Кенгуру» </a:t>
            </a:r>
            <a:endParaRPr lang="ru-RU" sz="2000" b="1">
              <a:latin typeface="Calibri" pitchFamily="34" charset="0"/>
            </a:endParaRPr>
          </a:p>
        </p:txBody>
      </p:sp>
      <p:pic>
        <p:nvPicPr>
          <p:cNvPr id="21506" name="Picture 3" descr="monp_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371600"/>
            <a:ext cx="106680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304800" y="2819400"/>
            <a:ext cx="88392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>
                <a:latin typeface="Times New Roman" pitchFamily="18" charset="0"/>
              </a:rPr>
              <a:t>		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1981200" y="228600"/>
            <a:ext cx="5410200" cy="10779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ШКОЛА – РЕГИОНАЛЬНЫЙ ПРЕДСТАВИТЕЛЬ КОНКУРСОВ</a:t>
            </a:r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3851275" y="2924175"/>
            <a:ext cx="4824413" cy="9144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latin typeface="Calibri" pitchFamily="34" charset="0"/>
              </a:rPr>
              <a:t>Всероссийский конкурс – игра «Русский медвежонок – языкознание для всех»</a:t>
            </a:r>
          </a:p>
        </p:txBody>
      </p:sp>
      <p:pic>
        <p:nvPicPr>
          <p:cNvPr id="21510" name="Picture 7" descr="i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590800"/>
            <a:ext cx="1428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 Box 8"/>
          <p:cNvSpPr txBox="1">
            <a:spLocks noChangeArrowheads="1"/>
          </p:cNvSpPr>
          <p:nvPr/>
        </p:nvSpPr>
        <p:spPr bwMode="auto">
          <a:xfrm>
            <a:off x="3924300" y="4221163"/>
            <a:ext cx="4321175" cy="6096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latin typeface="Calibri" pitchFamily="34" charset="0"/>
              </a:rPr>
              <a:t>Всероссийский конкурс – игра «КИТ»</a:t>
            </a:r>
          </a:p>
        </p:txBody>
      </p:sp>
      <p:pic>
        <p:nvPicPr>
          <p:cNvPr id="21512" name="Picture 9" descr="i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5105400"/>
            <a:ext cx="10922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0" descr="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0" y="3962400"/>
            <a:ext cx="1296988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Text Box 11"/>
          <p:cNvSpPr txBox="1">
            <a:spLocks noChangeArrowheads="1"/>
          </p:cNvSpPr>
          <p:nvPr/>
        </p:nvSpPr>
        <p:spPr bwMode="auto">
          <a:xfrm>
            <a:off x="3995738" y="5445125"/>
            <a:ext cx="4321175" cy="6096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latin typeface="Calibri" pitchFamily="34" charset="0"/>
              </a:rPr>
              <a:t>Всероссийский конкурс – игра «ЧИП»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26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8" grpId="0" autoUpdateAnimBg="0"/>
      <p:bldP spid="12698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A50021"/>
                </a:solidFill>
              </a:rPr>
              <a:t>Кадровое и методическое обеспечение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90600"/>
            <a:ext cx="4038600" cy="52578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Укомплектованность квалифицированными кадрами (100%)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Уровень квалификации учителей начальной школы (наличие квалификационной категории)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Поэтапное повышение квалификации учителей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План методической работы, обеспечивающей введение ФГОС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Организация обучения педагогов на рабочем месте ( обучение в группе, педагогические мастерские, консультации)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31747" name="Picture 2" descr="C:\Users\Оля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3657600"/>
            <a:ext cx="3279775" cy="23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3" descr="C:\Users\Оля\Desktop\gorodskoj-seminar-uchitelej-nemetsk_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914400"/>
            <a:ext cx="38100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954</Words>
  <Application>Microsoft Office PowerPoint</Application>
  <PresentationFormat>Экран (4:3)</PresentationFormat>
  <Paragraphs>248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Verdana</vt:lpstr>
      <vt:lpstr>Office Theme</vt:lpstr>
      <vt:lpstr>Переход школы на ФГОС</vt:lpstr>
      <vt:lpstr>Универсальные учебные действия </vt:lpstr>
      <vt:lpstr>Система требований к образовательным результатам</vt:lpstr>
      <vt:lpstr>Системно-деятельностный подход</vt:lpstr>
      <vt:lpstr>Критерии готовности школы к переходу на ФГОС</vt:lpstr>
      <vt:lpstr> Нормативно-правовое обеспечение </vt:lpstr>
      <vt:lpstr>Организационное обеспечение введения ФГОС</vt:lpstr>
      <vt:lpstr>Слайд 8</vt:lpstr>
      <vt:lpstr>Кадровое и методическое обеспечение </vt:lpstr>
      <vt:lpstr>Семинары, практикумы, стажировки </vt:lpstr>
      <vt:lpstr>Учителя – победители Приоритетного национального проекта  «Образование»</vt:lpstr>
      <vt:lpstr>Учебно методическое обеспечение </vt:lpstr>
      <vt:lpstr>Материально техническое обеспечение </vt:lpstr>
      <vt:lpstr>Материально – техническая база </vt:lpstr>
      <vt:lpstr>Укрепление МТБ  школы</vt:lpstr>
      <vt:lpstr>Система развивающего обучения Эльконина-Давыдова</vt:lpstr>
      <vt:lpstr>Слайд 17</vt:lpstr>
      <vt:lpstr>Мобильный лингафонный кабинет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Переход школы на ФГОС</dc:title>
  <dc:creator>Оля Мама</dc:creator>
  <cp:lastModifiedBy>pcvl</cp:lastModifiedBy>
  <cp:revision>22</cp:revision>
  <dcterms:created xsi:type="dcterms:W3CDTF">2014-04-22T18:17:24Z</dcterms:created>
  <dcterms:modified xsi:type="dcterms:W3CDTF">2014-10-01T11:21:40Z</dcterms:modified>
</cp:coreProperties>
</file>